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73" r:id="rId4"/>
    <p:sldId id="293" r:id="rId5"/>
    <p:sldId id="294" r:id="rId6"/>
    <p:sldId id="295" r:id="rId7"/>
    <p:sldId id="296" r:id="rId8"/>
    <p:sldId id="297" r:id="rId9"/>
    <p:sldId id="298" r:id="rId10"/>
    <p:sldId id="305" r:id="rId11"/>
    <p:sldId id="308" r:id="rId12"/>
    <p:sldId id="286" r:id="rId13"/>
    <p:sldId id="299" r:id="rId14"/>
    <p:sldId id="301" r:id="rId15"/>
    <p:sldId id="302" r:id="rId16"/>
    <p:sldId id="300" r:id="rId17"/>
    <p:sldId id="303" r:id="rId18"/>
    <p:sldId id="290" r:id="rId19"/>
    <p:sldId id="306" r:id="rId20"/>
    <p:sldId id="292" r:id="rId21"/>
    <p:sldId id="307" r:id="rId22"/>
    <p:sldId id="283" r:id="rId23"/>
    <p:sldId id="309" r:id="rId24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9" autoAdjust="0"/>
    <p:restoredTop sz="95108" autoAdjust="0"/>
  </p:normalViewPr>
  <p:slideViewPr>
    <p:cSldViewPr>
      <p:cViewPr varScale="1">
        <p:scale>
          <a:sx n="84" d="100"/>
          <a:sy n="84" d="100"/>
        </p:scale>
        <p:origin x="-99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CA8E6-8911-449B-AE9B-BDCE0629BCF7}" type="datetimeFigureOut">
              <a:rPr lang="en-GB" smtClean="0"/>
              <a:pPr/>
              <a:t>20/05/2013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DB418-BA5B-41D9-8A81-D93F72C322B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278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10D31-6A72-41A2-BF22-E6B57100008F}" type="datetimeFigureOut">
              <a:rPr lang="en-GB" smtClean="0"/>
              <a:pPr/>
              <a:t>20/05/2013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2089B-0BC3-4F62-BC19-81B23678D5A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688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2089B-0BC3-4F62-BC19-81B23678D5A6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2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5/20/2013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2656"/>
            <a:ext cx="8077200" cy="957944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Comic Sans MS" pitchFamily="66" charset="0"/>
              </a:rPr>
              <a:t>The Black Death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219200"/>
            <a:ext cx="7696200" cy="4724400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  <a:latin typeface="Comic Sans MS" pitchFamily="66" charset="0"/>
              </a:rPr>
              <a:t>To be able to investigate the causes and cures of the Black Death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u="sng" dirty="0" smtClean="0">
                <a:solidFill>
                  <a:srgbClr val="7030A0"/>
                </a:solidFill>
                <a:latin typeface="Comic Sans MS" pitchFamily="66" charset="0"/>
              </a:rPr>
              <a:t>Key Words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Symptoms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Buboes 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Causes 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Cures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Prevent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>
              <a:solidFill>
                <a:srgbClr val="7030A0"/>
              </a:solidFill>
              <a:latin typeface="Comic Sans MS" pitchFamily="66" charset="0"/>
            </a:endParaRPr>
          </a:p>
        </p:txBody>
      </p:sp>
      <p:pic>
        <p:nvPicPr>
          <p:cNvPr id="4" name="Picture 2" descr="http://radiofreethinker.files.wordpress.com/2012/09/holbein-death.png?w=300&amp;h=2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777491"/>
            <a:ext cx="4800600" cy="408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7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Activity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rgbClr val="00B050"/>
                </a:solidFill>
                <a:latin typeface="Comic Sans MS" pitchFamily="66" charset="0"/>
              </a:rPr>
              <a:t>All…will be able to identify the symptoms of the black Death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981200"/>
            <a:ext cx="8382000" cy="3733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What is wrong with these sentences?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The Black Def was first recorded in Britain in 1348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The black death </a:t>
            </a:r>
            <a:r>
              <a:rPr lang="en-GB" dirty="0" err="1" smtClean="0">
                <a:solidFill>
                  <a:srgbClr val="7030A0"/>
                </a:solidFill>
                <a:latin typeface="Comic Sans MS" pitchFamily="66" charset="0"/>
              </a:rPr>
              <a:t>casued</a:t>
            </a: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 green spots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err="1" smtClean="0">
                <a:solidFill>
                  <a:srgbClr val="7030A0"/>
                </a:solidFill>
                <a:latin typeface="Comic Sans MS" pitchFamily="66" charset="0"/>
              </a:rPr>
              <a:t>Boills</a:t>
            </a: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 called buboes would appear on the hair?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6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Activity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rgbClr val="00B050"/>
                </a:solidFill>
                <a:latin typeface="Comic Sans MS" pitchFamily="66" charset="0"/>
              </a:rPr>
              <a:t>All…will be able to identify the symptoms of the black Death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981200"/>
            <a:ext cx="6858000" cy="3733800"/>
          </a:xfrm>
          <a:prstGeom prst="rect">
            <a:avLst/>
          </a:prstGeom>
        </p:spPr>
        <p:txBody>
          <a:bodyPr vert="horz" lIns="45720" rIns="45720">
            <a:normAutofit lnSpcReduction="10000"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Would this person survive the Black Death?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>
                <a:solidFill>
                  <a:srgbClr val="7030A0"/>
                </a:solidFill>
                <a:latin typeface="Comic Sans MS" pitchFamily="66" charset="0"/>
              </a:rPr>
              <a:t>Keeps being sick, the lumps under his arms which he has had for about 4 days have started to burst and black liquid is coming out of them</a:t>
            </a: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Also his </a:t>
            </a:r>
            <a:r>
              <a:rPr lang="en-GB" dirty="0">
                <a:solidFill>
                  <a:srgbClr val="7030A0"/>
                </a:solidFill>
                <a:latin typeface="Comic Sans MS" pitchFamily="66" charset="0"/>
              </a:rPr>
              <a:t>friends are complaining that he smells really bad! 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pic>
        <p:nvPicPr>
          <p:cNvPr id="3074" name="Picture 2" descr="http://us.123rf.com/400wm/400/400/lenm/lenm0811/lenm081100038/3820811-peasant-costume-with-clipping-p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752600"/>
            <a:ext cx="19145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6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Activity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Can you investigate the causes and how to cure and prevent of the Black Death?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981200"/>
            <a:ext cx="8382000" cy="3733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So who now can improve on their answer on symptoms?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Who can now tell me what are the symptoms of the Black Death?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3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Activity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Can you investigate the causes and how to cure and prevent of the Black Death?</a:t>
            </a:r>
          </a:p>
          <a:p>
            <a:pPr marL="457200" indent="-457200">
              <a:buFont typeface="Arial" pitchFamily="34" charset="0"/>
              <a:buChar char="•"/>
            </a:pPr>
            <a:endParaRPr lang="en-GB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219200"/>
            <a:ext cx="8382000" cy="4495800"/>
          </a:xfrm>
          <a:prstGeom prst="rect">
            <a:avLst/>
          </a:prstGeom>
        </p:spPr>
        <p:txBody>
          <a:bodyPr vert="horz" lIns="45720" rIns="45720">
            <a:normAutofit lnSpcReduction="10000"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GB" u="sng" dirty="0" smtClean="0">
                <a:solidFill>
                  <a:srgbClr val="7030A0"/>
                </a:solidFill>
                <a:latin typeface="Comic Sans MS" pitchFamily="66" charset="0"/>
              </a:rPr>
              <a:t>Card Sorting Exercise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Identify the two headings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Causes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Cure and prevention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Use these headings to select the right cards for the symptoms and causes of the Black Death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u="sng" dirty="0" smtClean="0">
                <a:solidFill>
                  <a:schemeClr val="accent6"/>
                </a:solidFill>
                <a:latin typeface="Comic Sans MS" pitchFamily="66" charset="0"/>
              </a:rPr>
              <a:t>Extension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6"/>
                </a:solidFill>
                <a:latin typeface="Comic Sans MS" pitchFamily="66" charset="0"/>
              </a:rPr>
              <a:t>Which card do you think would be the best to cure and prevent the Black Death?  Why?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6"/>
                </a:solidFill>
                <a:latin typeface="Comic Sans MS" pitchFamily="66" charset="0"/>
              </a:rPr>
              <a:t>Can you compare it to another cure?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3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effectLst/>
                <a:latin typeface="Comic Sans MS" pitchFamily="66" charset="0"/>
              </a:rPr>
              <a:t>Causes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1816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sz="2800" dirty="0">
                <a:solidFill>
                  <a:srgbClr val="7030A0"/>
                </a:solidFill>
                <a:latin typeface="Comic Sans MS" pitchFamily="66" charset="0"/>
                <a:cs typeface="Times New Roman" charset="0"/>
              </a:rPr>
              <a:t>God’s punishment for sins such as gambling, swearing, </a:t>
            </a:r>
            <a:r>
              <a:rPr lang="en-GB" sz="2800" dirty="0" smtClean="0">
                <a:solidFill>
                  <a:srgbClr val="7030A0"/>
                </a:solidFill>
                <a:latin typeface="Comic Sans MS" pitchFamily="66" charset="0"/>
                <a:cs typeface="Times New Roman" charset="0"/>
              </a:rPr>
              <a:t>money-lending and fighting.</a:t>
            </a:r>
            <a:endParaRPr lang="en-GB" sz="2800" dirty="0">
              <a:solidFill>
                <a:srgbClr val="7030A0"/>
              </a:solidFill>
              <a:latin typeface="Comic Sans MS" pitchFamily="66" charset="0"/>
              <a:cs typeface="Times New Roman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2800" dirty="0">
                <a:solidFill>
                  <a:srgbClr val="7030A0"/>
                </a:solidFill>
                <a:latin typeface="Comic Sans MS" pitchFamily="66" charset="0"/>
                <a:cs typeface="Times New Roman" charset="0"/>
              </a:rPr>
              <a:t>Fleas passing the disease from rats to humans.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>
                <a:solidFill>
                  <a:srgbClr val="7030A0"/>
                </a:solidFill>
                <a:latin typeface="Comic Sans MS" pitchFamily="66" charset="0"/>
                <a:cs typeface="Times New Roman" charset="0"/>
              </a:rPr>
              <a:t>Dirty towns with heaps of rubbish everywhere.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>
                <a:solidFill>
                  <a:srgbClr val="7030A0"/>
                </a:solidFill>
                <a:latin typeface="Comic Sans MS" pitchFamily="66" charset="0"/>
                <a:cs typeface="Times New Roman" charset="0"/>
              </a:rPr>
              <a:t>It started in the East when frogs, snakes, lizards and scorpions fell from the sky- followed by thunder and lightening and fire.</a:t>
            </a:r>
          </a:p>
          <a:p>
            <a:endParaRPr lang="en-GB" sz="2800" dirty="0">
              <a:cs typeface="Times New Roman" charset="0"/>
            </a:endParaRPr>
          </a:p>
          <a:p>
            <a:pPr>
              <a:buFontTx/>
              <a:buNone/>
            </a:pPr>
            <a:endParaRPr lang="en-GB" sz="2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48200" y="0"/>
            <a:ext cx="4495800" cy="914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Can you investigate the causes and how to cure and prevent of the Black Death?</a:t>
            </a:r>
          </a:p>
        </p:txBody>
      </p:sp>
    </p:spTree>
    <p:extLst>
      <p:ext uri="{BB962C8B-B14F-4D97-AF65-F5344CB8AC3E}">
        <p14:creationId xmlns:p14="http://schemas.microsoft.com/office/powerpoint/2010/main" val="20689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FF0000"/>
                </a:solidFill>
                <a:effectLst/>
                <a:latin typeface="Comic Sans MS" pitchFamily="66" charset="0"/>
              </a:rPr>
              <a:t>Cure and prevention</a:t>
            </a:r>
            <a:endParaRPr lang="en-GB" dirty="0"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Ringing church bells to pass on bad air.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Slicing open your boils and burning it with a red hot poker.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Cleaning the streets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Shaving a live chicken’s bottom and attaching it to your boils.</a:t>
            </a:r>
            <a:endParaRPr lang="en-GB" dirty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48200" y="0"/>
            <a:ext cx="4495800" cy="914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Can you investigate the causes and how to cure and prevent of the Black Death?</a:t>
            </a:r>
          </a:p>
        </p:txBody>
      </p:sp>
    </p:spTree>
    <p:extLst>
      <p:ext uri="{BB962C8B-B14F-4D97-AF65-F5344CB8AC3E}">
        <p14:creationId xmlns:p14="http://schemas.microsoft.com/office/powerpoint/2010/main" val="360407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Activity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Can you investigate the causes and how to cure and prevent of the Black Death?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981200"/>
            <a:ext cx="8382000" cy="3733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For the Causes and Cures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Try and place the causes into likely and unlikely causes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For the Cures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Try and place the causes into likely and unlikely Cures (hint- think back to Tuesdays lesson)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>
                <a:latin typeface="Comic Sans MS" pitchFamily="66" charset="0"/>
              </a:rPr>
              <a:t>Conclusion Time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Can you investigate the causes and how to cure and prevent of the Black Death?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143000"/>
            <a:ext cx="8382000" cy="45720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Now what does this tell us about the people in 1348-1350? (the time of the Black Death)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Why did the Black Death Spread so easily across Britain?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Think about what Medieval people thought about the causes of the Black Death- even your homework?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Think about what medieval people did to cure the Black Death- was it always successful?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39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Extension 1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Can you identify why the Black Death spread so easily?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143000"/>
            <a:ext cx="8382000" cy="45720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l"/>
            <a:r>
              <a:rPr lang="en-GB" b="1" u="sng" dirty="0" smtClean="0">
                <a:solidFill>
                  <a:srgbClr val="7030A0"/>
                </a:solidFill>
                <a:latin typeface="Comic Sans MS" pitchFamily="66" charset="0"/>
              </a:rPr>
              <a:t>Can you use evidence to support a view?</a:t>
            </a:r>
            <a:endParaRPr lang="en-GB" b="1" u="sng" dirty="0">
              <a:solidFill>
                <a:srgbClr val="7030A0"/>
              </a:solidFill>
              <a:latin typeface="Comic Sans MS" pitchFamily="66" charset="0"/>
            </a:endParaRPr>
          </a:p>
          <a:p>
            <a:pPr algn="l"/>
            <a:r>
              <a:rPr lang="en-GB" dirty="0">
                <a:solidFill>
                  <a:srgbClr val="7030A0"/>
                </a:solidFill>
                <a:latin typeface="Comic Sans MS" pitchFamily="66" charset="0"/>
              </a:rPr>
              <a:t> </a:t>
            </a: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Study this source and see if you can identify the cause of the Black Death </a:t>
            </a:r>
          </a:p>
          <a:p>
            <a:pPr algn="l"/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algn="l"/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7" name="Horizontal Scroll 6"/>
          <p:cNvSpPr/>
          <p:nvPr/>
        </p:nvSpPr>
        <p:spPr>
          <a:xfrm>
            <a:off x="685800" y="2743200"/>
            <a:ext cx="7543800" cy="2971800"/>
          </a:xfrm>
          <a:prstGeom prst="horizontalScroll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latin typeface="Comic Sans MS" pitchFamily="66" charset="0"/>
              </a:rPr>
              <a:t>A letter to the Bishop of London in 1348 said...</a:t>
            </a:r>
          </a:p>
          <a:p>
            <a:pPr algn="ctr"/>
            <a:r>
              <a:rPr lang="en-GB" sz="2400" dirty="0" smtClean="0">
                <a:latin typeface="Comic Sans MS" pitchFamily="66" charset="0"/>
              </a:rPr>
              <a:t>Terrible is God towards the sons of men...He often allows plagues, famine, wars and other suffering and uses them to terrify men and so drive out their sins”</a:t>
            </a:r>
            <a:endParaRPr lang="en-GB" sz="24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Extension 2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  <a:latin typeface="Comic Sans MS" pitchFamily="66" charset="0"/>
              </a:rPr>
              <a:t>Some…will be able identify why the Black Death spread so easily?</a:t>
            </a:r>
            <a:endParaRPr lang="en-GB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143000"/>
            <a:ext cx="4015740" cy="45720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l"/>
            <a:r>
              <a:rPr lang="en-GB" b="1" u="sng" dirty="0" smtClean="0">
                <a:solidFill>
                  <a:srgbClr val="7030A0"/>
                </a:solidFill>
                <a:latin typeface="Comic Sans MS" pitchFamily="66" charset="0"/>
              </a:rPr>
              <a:t>King Death?</a:t>
            </a:r>
            <a:endParaRPr lang="en-GB" b="1" u="sng" dirty="0">
              <a:solidFill>
                <a:srgbClr val="7030A0"/>
              </a:solidFill>
              <a:latin typeface="Comic Sans MS" pitchFamily="66" charset="0"/>
            </a:endParaRPr>
          </a:p>
          <a:p>
            <a:pPr algn="l"/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This is a painting from a French prayer book.  </a:t>
            </a:r>
          </a:p>
          <a:p>
            <a:pPr algn="l"/>
            <a:endParaRPr lang="en-GB" dirty="0">
              <a:solidFill>
                <a:srgbClr val="7030A0"/>
              </a:solidFill>
              <a:latin typeface="Comic Sans MS" pitchFamily="66" charset="0"/>
            </a:endParaRPr>
          </a:p>
          <a:p>
            <a:pPr algn="l"/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Why do you think it was called King Death?</a:t>
            </a:r>
          </a:p>
          <a:p>
            <a:pPr algn="l"/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What does this source say </a:t>
            </a:r>
            <a:r>
              <a:rPr lang="en-GB" smtClean="0">
                <a:solidFill>
                  <a:srgbClr val="7030A0"/>
                </a:solidFill>
                <a:latin typeface="Comic Sans MS" pitchFamily="66" charset="0"/>
              </a:rPr>
              <a:t>about attempts </a:t>
            </a: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to stop the Black Death?</a:t>
            </a:r>
          </a:p>
          <a:p>
            <a:pPr algn="l"/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algn="l"/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pic>
        <p:nvPicPr>
          <p:cNvPr id="1026" name="Picture 2" descr="\\STAFF\StaffDocuments$\gh\Desktop\king death 001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04" y="1143000"/>
            <a:ext cx="431165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71600" y="33338"/>
            <a:ext cx="6705600" cy="1414462"/>
          </a:xfrm>
        </p:spPr>
        <p:txBody>
          <a:bodyPr>
            <a:normAutofit/>
          </a:bodyPr>
          <a:lstStyle/>
          <a:p>
            <a:pPr algn="ctr"/>
            <a:r>
              <a:rPr lang="en-GB" sz="4400" dirty="0" smtClean="0">
                <a:latin typeface="Comic Sans MS" pitchFamily="66" charset="0"/>
              </a:rPr>
              <a:t>Check your progress!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4800" y="1447800"/>
            <a:ext cx="8382000" cy="4419600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00B050"/>
                </a:solidFill>
                <a:latin typeface="Comic Sans MS" pitchFamily="66" charset="0"/>
              </a:rPr>
              <a:t>Can you identify the symptoms of the black Death?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00B050"/>
              </a:solidFill>
              <a:latin typeface="Comic Sans MS" pitchFamily="66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Can you investigate the causes and how to cure and prevent of the Black Death?</a:t>
            </a:r>
          </a:p>
          <a:p>
            <a:pPr marL="0" indent="0" algn="l">
              <a:buNone/>
            </a:pPr>
            <a:endParaRPr lang="en-GB" dirty="0" smtClean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  <a:latin typeface="Comic Sans MS" pitchFamily="66" charset="0"/>
              </a:rPr>
              <a:t>Can you identify why the Black Death spread so easily?</a:t>
            </a:r>
            <a:endParaRPr lang="en-GB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6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Plenary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Most…will be analyse the causes and cure and prevention of the Black Death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981200"/>
            <a:ext cx="8382000" cy="3733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Create a mime to identify a key part of today’s lesson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Symptoms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Causes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Cures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See if others in the class can identify the key part you have identified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8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Plenary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Most…will be analyse the causes and cure and prevention of the Black Death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981200"/>
            <a:ext cx="8382000" cy="3733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Can you spot the mistake?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The </a:t>
            </a:r>
            <a:r>
              <a:rPr lang="en-GB" dirty="0" err="1" smtClean="0">
                <a:solidFill>
                  <a:srgbClr val="7030A0"/>
                </a:solidFill>
                <a:latin typeface="Comic Sans MS" pitchFamily="66" charset="0"/>
              </a:rPr>
              <a:t>blackdeath</a:t>
            </a: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 was first reported in Britain in 1348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The Black Death was </a:t>
            </a:r>
            <a:r>
              <a:rPr lang="en-GB" dirty="0" err="1" smtClean="0">
                <a:solidFill>
                  <a:srgbClr val="7030A0"/>
                </a:solidFill>
                <a:latin typeface="Comic Sans MS" pitchFamily="66" charset="0"/>
              </a:rPr>
              <a:t>caussed</a:t>
            </a: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 by lizards falling fro the sky?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Boils called Buboes was a cause of eth </a:t>
            </a:r>
            <a:r>
              <a:rPr lang="en-GB" dirty="0" err="1" smtClean="0">
                <a:solidFill>
                  <a:srgbClr val="7030A0"/>
                </a:solidFill>
                <a:latin typeface="Comic Sans MS" pitchFamily="66" charset="0"/>
              </a:rPr>
              <a:t>Blackk</a:t>
            </a: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 Death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8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762000" y="33338"/>
            <a:ext cx="7315200" cy="141446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dirty="0">
                <a:latin typeface="Comic Sans MS" pitchFamily="66" charset="0"/>
              </a:rPr>
              <a:t>What have we learnt today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4800" y="1447800"/>
            <a:ext cx="8382000" cy="4419600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>
                <a:solidFill>
                  <a:srgbClr val="00B050"/>
                </a:solidFill>
                <a:latin typeface="Comic Sans MS" pitchFamily="66" charset="0"/>
              </a:rPr>
              <a:t>All…will be able to identify the symptoms of the black Death</a:t>
            </a:r>
          </a:p>
          <a:p>
            <a:pPr marL="457200" indent="-457200">
              <a:buFont typeface="Arial" pitchFamily="34" charset="0"/>
              <a:buChar char="•"/>
            </a:pPr>
            <a:endParaRPr lang="en-GB" dirty="0" smtClean="0">
              <a:solidFill>
                <a:srgbClr val="00B050"/>
              </a:solidFill>
              <a:latin typeface="Comic Sans MS" pitchFamily="66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Most…will be analyse the causes and cure and prevention of the Black Death</a:t>
            </a:r>
          </a:p>
          <a:p>
            <a:pPr marL="0" indent="0">
              <a:buNone/>
            </a:pPr>
            <a:endParaRPr lang="en-GB" dirty="0" smtClean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  <a:latin typeface="Comic Sans MS" pitchFamily="66" charset="0"/>
              </a:rPr>
              <a:t>Some…will be able identify why the Black Death spread so easily?</a:t>
            </a:r>
            <a:endParaRPr lang="en-GB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515100" y="457200"/>
            <a:ext cx="2209800" cy="990600"/>
          </a:xfrm>
          <a:prstGeom prst="wedgeRoundRectCallout">
            <a:avLst>
              <a:gd name="adj1" fmla="val -117366"/>
              <a:gd name="adj2" fmla="val 58577"/>
              <a:gd name="adj3" fmla="val 16667"/>
            </a:avLst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starter</a:t>
            </a:r>
            <a:endParaRPr lang="en-GB" dirty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6938010" y="1905000"/>
            <a:ext cx="2209800" cy="990600"/>
          </a:xfrm>
          <a:prstGeom prst="wedgeRoundRectCallout">
            <a:avLst>
              <a:gd name="adj1" fmla="val -117366"/>
              <a:gd name="adj2" fmla="val 58577"/>
              <a:gd name="adj3" fmla="val 16667"/>
            </a:avLst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Card sorting, conclusion</a:t>
            </a:r>
            <a:endParaRPr lang="en-GB" dirty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499860" y="5181600"/>
            <a:ext cx="2209800" cy="990600"/>
          </a:xfrm>
          <a:prstGeom prst="wedgeRoundRectCallout">
            <a:avLst>
              <a:gd name="adj1" fmla="val -83228"/>
              <a:gd name="adj2" fmla="val -57961"/>
              <a:gd name="adj3" fmla="val 16667"/>
            </a:avLst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extension</a:t>
            </a:r>
            <a:endParaRPr lang="en-GB" dirty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0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dorsetlife.co.uk/i/hist/nov09/1109-dorsets-plague-por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010400" cy="501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2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28600"/>
            <a:ext cx="3886200" cy="838200"/>
          </a:xfrm>
        </p:spPr>
        <p:txBody>
          <a:bodyPr/>
          <a:lstStyle/>
          <a:p>
            <a:pPr algn="ctr"/>
            <a:r>
              <a:rPr lang="en-GB" dirty="0" smtClean="0">
                <a:latin typeface="Comic Sans MS" pitchFamily="66" charset="0"/>
              </a:rPr>
              <a:t>Starter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48200" y="0"/>
            <a:ext cx="4495800" cy="914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>
                <a:solidFill>
                  <a:srgbClr val="00B050"/>
                </a:solidFill>
                <a:latin typeface="Comic Sans MS" pitchFamily="66" charset="0"/>
              </a:rPr>
              <a:t>Can you identify the symptoms of the black Death?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740" y="2362200"/>
            <a:ext cx="8382000" cy="2590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1981200"/>
            <a:ext cx="8382000" cy="3733800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What are symptoms?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 smtClean="0">
                <a:solidFill>
                  <a:srgbClr val="7030A0"/>
                </a:solidFill>
                <a:latin typeface="Comic Sans MS" pitchFamily="66" charset="0"/>
              </a:rPr>
              <a:t>So what are the symptoms of the Black Death, a horrible plague that was in Europe in 1348-1350?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GB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6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2895600" cy="1143000"/>
          </a:xfrm>
        </p:spPr>
        <p:txBody>
          <a:bodyPr/>
          <a:lstStyle/>
          <a:p>
            <a:r>
              <a:rPr lang="en-GB" sz="5400" dirty="0">
                <a:latin typeface="Comic Sans MS" pitchFamily="66" charset="0"/>
              </a:rPr>
              <a:t>Day 1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4800600" y="457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/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4495800" y="609600"/>
            <a:ext cx="41148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4400" dirty="0">
                <a:solidFill>
                  <a:srgbClr val="7030A0"/>
                </a:solidFill>
                <a:latin typeface="Comic Sans MS" pitchFamily="66" charset="0"/>
              </a:rPr>
              <a:t>Boils called Buboes </a:t>
            </a:r>
            <a:r>
              <a:rPr lang="en-GB" sz="4400" dirty="0" smtClean="0">
                <a:solidFill>
                  <a:srgbClr val="7030A0"/>
                </a:solidFill>
                <a:latin typeface="Comic Sans MS" pitchFamily="66" charset="0"/>
              </a:rPr>
              <a:t>grow </a:t>
            </a:r>
            <a:r>
              <a:rPr lang="en-GB" sz="4400" dirty="0">
                <a:solidFill>
                  <a:srgbClr val="7030A0"/>
                </a:solidFill>
                <a:latin typeface="Comic Sans MS" pitchFamily="66" charset="0"/>
              </a:rPr>
              <a:t>under your arms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41021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48200" y="0"/>
            <a:ext cx="44958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  <a:latin typeface="Comic Sans MS" pitchFamily="66" charset="0"/>
              </a:rPr>
              <a:t>Can you identify the symptoms of the black Death?</a:t>
            </a:r>
          </a:p>
        </p:txBody>
      </p:sp>
    </p:spTree>
    <p:extLst>
      <p:ext uri="{BB962C8B-B14F-4D97-AF65-F5344CB8AC3E}">
        <p14:creationId xmlns:p14="http://schemas.microsoft.com/office/powerpoint/2010/main" val="40170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2895600" cy="1143000"/>
          </a:xfrm>
        </p:spPr>
        <p:txBody>
          <a:bodyPr/>
          <a:lstStyle/>
          <a:p>
            <a:r>
              <a:rPr lang="en-GB" sz="5400">
                <a:latin typeface="Comic Sans MS" pitchFamily="66" charset="0"/>
              </a:rPr>
              <a:t>Day 2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4800600" y="457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410200" y="609600"/>
            <a:ext cx="32004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4400" dirty="0">
                <a:solidFill>
                  <a:srgbClr val="7030A0"/>
                </a:solidFill>
                <a:latin typeface="Comic Sans MS" pitchFamily="66" charset="0"/>
              </a:rPr>
              <a:t>You get a terrible fever, you will vomit and spit blood</a:t>
            </a: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8763"/>
            <a:ext cx="3079750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2590800" y="6705600"/>
            <a:ext cx="19050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648200" y="0"/>
            <a:ext cx="44958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  <a:latin typeface="Comic Sans MS" pitchFamily="66" charset="0"/>
              </a:rPr>
              <a:t>Can you identify the symptoms of the black Death?</a:t>
            </a:r>
          </a:p>
        </p:txBody>
      </p:sp>
    </p:spTree>
    <p:extLst>
      <p:ext uri="{BB962C8B-B14F-4D97-AF65-F5344CB8AC3E}">
        <p14:creationId xmlns:p14="http://schemas.microsoft.com/office/powerpoint/2010/main" val="344157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autoUpdateAnimBg="0"/>
      <p:bldP spid="102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2895600" cy="1143000"/>
          </a:xfrm>
        </p:spPr>
        <p:txBody>
          <a:bodyPr/>
          <a:lstStyle/>
          <a:p>
            <a:r>
              <a:rPr lang="en-GB" sz="5400" dirty="0">
                <a:latin typeface="Comic Sans MS" pitchFamily="66" charset="0"/>
              </a:rPr>
              <a:t>Day 3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4800600" y="457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6096000" y="609600"/>
            <a:ext cx="25146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4400" dirty="0">
                <a:solidFill>
                  <a:srgbClr val="7030A0"/>
                </a:solidFill>
                <a:latin typeface="Comic Sans MS" pitchFamily="66" charset="0"/>
              </a:rPr>
              <a:t>Black spots appear, caused by bleeding under the skin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548640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48200" y="0"/>
            <a:ext cx="44958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  <a:latin typeface="Comic Sans MS" pitchFamily="66" charset="0"/>
              </a:rPr>
              <a:t>Can you identify the symptoms of the black Death?</a:t>
            </a:r>
          </a:p>
        </p:txBody>
      </p:sp>
    </p:spTree>
    <p:extLst>
      <p:ext uri="{BB962C8B-B14F-4D97-AF65-F5344CB8AC3E}">
        <p14:creationId xmlns:p14="http://schemas.microsoft.com/office/powerpoint/2010/main" val="72939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2895600" cy="1143000"/>
          </a:xfrm>
        </p:spPr>
        <p:txBody>
          <a:bodyPr/>
          <a:lstStyle/>
          <a:p>
            <a:r>
              <a:rPr lang="en-GB" sz="5400" dirty="0">
                <a:latin typeface="Comic Sans MS" pitchFamily="66" charset="0"/>
              </a:rPr>
              <a:t>Day 4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4800600" y="457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/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6096000" y="609600"/>
            <a:ext cx="2514600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4400" dirty="0">
                <a:solidFill>
                  <a:srgbClr val="7030A0"/>
                </a:solidFill>
                <a:latin typeface="Comic Sans MS" pitchFamily="66" charset="0"/>
              </a:rPr>
              <a:t>Terrible pains  as the disease attacks the central nervous system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3886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48200" y="0"/>
            <a:ext cx="44958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  <a:latin typeface="Comic Sans MS" pitchFamily="66" charset="0"/>
              </a:rPr>
              <a:t>Can you identify the symptoms of the black Death?</a:t>
            </a:r>
          </a:p>
        </p:txBody>
      </p:sp>
    </p:spTree>
    <p:extLst>
      <p:ext uri="{BB962C8B-B14F-4D97-AF65-F5344CB8AC3E}">
        <p14:creationId xmlns:p14="http://schemas.microsoft.com/office/powerpoint/2010/main" val="27343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029200"/>
            <a:ext cx="2895600" cy="1143000"/>
          </a:xfrm>
        </p:spPr>
        <p:txBody>
          <a:bodyPr/>
          <a:lstStyle/>
          <a:p>
            <a:r>
              <a:rPr lang="en-GB" sz="5400" dirty="0">
                <a:latin typeface="Comic Sans MS" pitchFamily="66" charset="0"/>
              </a:rPr>
              <a:t>Day 5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800600" y="457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609600" y="457200"/>
            <a:ext cx="78486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4400" dirty="0">
                <a:solidFill>
                  <a:srgbClr val="7030A0"/>
                </a:solidFill>
                <a:latin typeface="Comic Sans MS" pitchFamily="66" charset="0"/>
              </a:rPr>
              <a:t>Your buboes burst, oozing a stinking liquid of black and yellow puss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14600"/>
            <a:ext cx="5791200" cy="375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48200" y="0"/>
            <a:ext cx="44958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  <a:latin typeface="Comic Sans MS" pitchFamily="66" charset="0"/>
              </a:rPr>
              <a:t>Can you identify the symptoms of the black Death?</a:t>
            </a:r>
          </a:p>
        </p:txBody>
      </p:sp>
    </p:spTree>
    <p:extLst>
      <p:ext uri="{BB962C8B-B14F-4D97-AF65-F5344CB8AC3E}">
        <p14:creationId xmlns:p14="http://schemas.microsoft.com/office/powerpoint/2010/main" val="30768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2895600" cy="1143000"/>
          </a:xfrm>
        </p:spPr>
        <p:txBody>
          <a:bodyPr/>
          <a:lstStyle/>
          <a:p>
            <a:r>
              <a:rPr lang="en-GB" sz="5400">
                <a:latin typeface="Comic Sans MS" pitchFamily="66" charset="0"/>
              </a:rPr>
              <a:t>Day 6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4800600" y="457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590800" y="609600"/>
            <a:ext cx="5943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4400" dirty="0">
                <a:solidFill>
                  <a:srgbClr val="7030A0"/>
                </a:solidFill>
                <a:latin typeface="Comic Sans MS" pitchFamily="66" charset="0"/>
              </a:rPr>
              <a:t>You might  live, or….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3352800" y="1371600"/>
            <a:ext cx="3581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8000" dirty="0">
                <a:solidFill>
                  <a:srgbClr val="FF0000"/>
                </a:solidFill>
                <a:latin typeface="Forte" pitchFamily="66" charset="0"/>
              </a:rPr>
              <a:t>DEATH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648200" y="0"/>
            <a:ext cx="44958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  <a:latin typeface="Comic Sans MS" pitchFamily="66" charset="0"/>
              </a:rPr>
              <a:t>Can you identify the symptoms of the black Death?</a:t>
            </a:r>
          </a:p>
        </p:txBody>
      </p:sp>
      <p:pic>
        <p:nvPicPr>
          <p:cNvPr id="1026" name="Picture 2" descr="http://news.sciencemag.org/sciencenow/assets/2011/10/12/sn-BlackD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82875"/>
            <a:ext cx="6057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7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utoUpdateAnimBg="0"/>
      <p:bldP spid="14343" grpId="0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1223</TotalTime>
  <Words>971</Words>
  <Application>Microsoft Office PowerPoint</Application>
  <PresentationFormat>On-screen Show (4:3)</PresentationFormat>
  <Paragraphs>145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Concourse</vt:lpstr>
      <vt:lpstr>The Black Death</vt:lpstr>
      <vt:lpstr>Check your progress!</vt:lpstr>
      <vt:lpstr>Starter</vt:lpstr>
      <vt:lpstr>Day 1</vt:lpstr>
      <vt:lpstr>Day 2</vt:lpstr>
      <vt:lpstr>Day 3</vt:lpstr>
      <vt:lpstr>Day 4</vt:lpstr>
      <vt:lpstr>Day 5</vt:lpstr>
      <vt:lpstr>Day 6</vt:lpstr>
      <vt:lpstr>Activity</vt:lpstr>
      <vt:lpstr>Activity</vt:lpstr>
      <vt:lpstr>Activity</vt:lpstr>
      <vt:lpstr>Activity</vt:lpstr>
      <vt:lpstr>Causes</vt:lpstr>
      <vt:lpstr>Cure and prevention</vt:lpstr>
      <vt:lpstr>Activity</vt:lpstr>
      <vt:lpstr>Conclusion Time</vt:lpstr>
      <vt:lpstr>Extension 1</vt:lpstr>
      <vt:lpstr>Extension 2</vt:lpstr>
      <vt:lpstr>Plenary</vt:lpstr>
      <vt:lpstr>Plenary</vt:lpstr>
      <vt:lpstr>What have we learnt today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Decisions Decisions…</dc:title>
  <dc:creator>Gareth Hughes</dc:creator>
  <cp:lastModifiedBy>Gareth Hughes</cp:lastModifiedBy>
  <cp:revision>133</cp:revision>
  <cp:lastPrinted>2013-03-04T08:13:53Z</cp:lastPrinted>
  <dcterms:created xsi:type="dcterms:W3CDTF">2006-08-16T00:00:00Z</dcterms:created>
  <dcterms:modified xsi:type="dcterms:W3CDTF">2013-05-20T13:56:23Z</dcterms:modified>
</cp:coreProperties>
</file>